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 (PORTADA INSTITUCIONAL):</a:t>
            </a:r>
          </a:p>
          <a:p>
            <a:r>
              <a:t>- Agradecer a los asistentes (Dirección Médica, Jefatura de Farmacia Clínica, Infectología, UCI y Comité PROA).</a:t>
            </a:r>
          </a:p>
          <a:p>
            <a:r>
              <a:t>- Presentar PK-Bayes como un sistema de apoyo a la decisión clínica (CDSS) rigurosamente validado.</a:t>
            </a:r>
          </a:p>
          <a:p>
            <a:r>
              <a:t>- Enfatizar que no sustituye el juicio del médico ni del farmacéutico, sino que proporciona un motor de cálculo farmacocinético bayesiano de alta velocidad para individualizar dosis en pacientes críticos complejos.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2 (PROBLEMA CLÍNICO EN UCI):</a:t>
            </a:r>
          </a:p>
          <a:p>
            <a:r>
              <a:t>- Subrayar la falacia de la dosis estándar en UCI: 'Un paciente de 70 kg con sepsis hiperdinámica requiere hasta el doble de dosis que el mismo paciente 48 horas después con fallo multiorgánico'.</a:t>
            </a:r>
          </a:p>
          <a:p>
            <a:r>
              <a:t>- Explicar el fenómeno del Aclaramiento Renal Aumentado (ARC, ClCr &gt; 130 mL/min), subdiagnosticado en el 65% de los pacientes jóvenes en UCI.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3 (FUNDAMENTO MATEMÁTICO MAP):</a:t>
            </a:r>
          </a:p>
          <a:p>
            <a:r>
              <a:t>- Describir la fórmula objetiva: phi(eta) = sum((C_obs - C_pred)^2 / sigma^2) + eta^T * Omega^(-1) * eta.</a:t>
            </a:r>
          </a:p>
          <a:p>
            <a:r>
              <a:t>- Destacar que no se requiere esperar al estado de equilibrio (steady-state) para tomar decisiones.</a:t>
            </a:r>
          </a:p>
          <a:p>
            <a:r>
              <a:t>- Una muestra tomada a las 12 o 24 horas permite predecir con exactitud el perfil de acumulación y evitar toxicidad.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4 (FISIOLOGÍA RENAL &amp; TCRR):</a:t>
            </a:r>
          </a:p>
          <a:p>
            <a:r>
              <a:t>- Explicar el manejo de diálisis continua (CVVH, CVVHD, CVVHDF): la depuración del fármaco depende del flujo de efluente, área de membrana del hemofiltro y coeficiente de cribado (sieving coefficient).</a:t>
            </a:r>
          </a:p>
          <a:p>
            <a:r>
              <a:t>- Mostrar cómo PK-Bayes recalcula el aclaramiento no renal y el aclaramiento extracorpóreo en tiempo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5 (FARMACOPEA CLÍNICA):</a:t>
            </a:r>
          </a:p>
          <a:p>
            <a:r>
              <a:t>- Destacar que la guía internacional ASHP/IDSA/SIDP de Vancomicina exige abandonar el monitoreo exclusivo de valle (15-20) y migrar a AUC24/CIM guiada por inferencia bayesiana.</a:t>
            </a:r>
          </a:p>
          <a:p>
            <a:r>
              <a:t>- PK-Bayes cumple íntegramente este consenso de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6 (FLUJO DE TRABAJO EN 4 PASOS):</a:t>
            </a:r>
          </a:p>
          <a:p>
            <a:r>
              <a:t>- Tiempo medio de resolución: menos de 2 minutos por paciente.</a:t>
            </a:r>
          </a:p>
          <a:p>
            <a:r>
              <a:t>- Permite al farmacéutico clínico optimizar la ronda de 15 pacientes en UCI en menos de 30 minutos.</a:t>
            </a:r>
          </a:p>
          <a:p>
            <a:r>
              <a:t>- El informe resultante se exporta directamente a PDF institucional para la historia clínica electrónica.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7 (COCKPIT DE TELEMETRÍA):</a:t>
            </a:r>
          </a:p>
          <a:p>
            <a:r>
              <a:t>- Señalar los tres elementos clave de la visualización:</a:t>
            </a:r>
          </a:p>
          <a:p>
            <a:r>
              <a:t>  1. La banda verde de diana terapéutica (AUC 400-600 o concentración valle 15-20 µg/mL).</a:t>
            </a:r>
          </a:p>
          <a:p>
            <a:r>
              <a:t>  2. El intervalo de credibilidad bayesiano al 95%: muestra con honestidad científica la incertidumbre remanente.</a:t>
            </a:r>
          </a:p>
          <a:p>
            <a:r>
              <a:t>  3. Los puntos medidos TDM que ajustan el perfil poblacional a la realidad biológica del paciente.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8 (SIMULADOR PREDICTIVO):</a:t>
            </a:r>
          </a:p>
          <a:p>
            <a:r>
              <a:t>- Esta diapositiva es el núcleo de la propuesta de valor para el farmacéutico clínico.</a:t>
            </a:r>
          </a:p>
          <a:p>
            <a:r>
              <a:t>- Permite anticipar toxicidades antes de que ocurran en el paciente.</a:t>
            </a:r>
          </a:p>
          <a:p>
            <a:r>
              <a:t>- El régimen C demuestra cómo una perfusión extendida logra la diana de AUC sin generar picos tóxicos.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9 (EVIDENCIA CLÍNICA):</a:t>
            </a:r>
          </a:p>
          <a:p>
            <a:r>
              <a:t>- Respaldado por estudios multicéntricos de dosificación guiada por AUC (Lodise et al., Rybak et al., Al-Sulaiman et al.).</a:t>
            </a:r>
          </a:p>
          <a:p>
            <a:r>
              <a:t>- La reducción de la lesión renal aguda de 18.4% a 9.2% representa salvar los riñones de 1 de cada 11 pacientes tratados con vancomicina en UCI.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10 (FARMACOECONOMÍA &amp; ROI):</a:t>
            </a:r>
          </a:p>
          <a:p>
            <a:r>
              <a:t>- Argumento decisivo para Directores Financieros y Gerentes de Hospitales.</a:t>
            </a:r>
          </a:p>
          <a:p>
            <a:r>
              <a:t>- Un hospital de 400 camas trata aproximadamente 300 pacientes al año con vancomicina en UCI. Reducir la LRA en 9 puntos porcentuales evita 27 episodios de falla renal, ahorrando más de $250,000 USD anuales.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11 (CIBERSEGURIDAD &amp; PRIVACIDAD):</a:t>
            </a:r>
          </a:p>
          <a:p>
            <a:r>
              <a:t>- Abordar la preocupación prioritaria de los Oficiales de Seguridad de la Información (CISO) del hospital.</a:t>
            </a:r>
          </a:p>
          <a:p>
            <a:r>
              <a:t>- Explicar que la inferencia MAP puede ejecutarse 100% de manera local y en el navegador, sin enviar registros a servidores externos.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12 (INFRAESTRUCTURA &amp; HL7 FHIR):</a:t>
            </a:r>
          </a:p>
          <a:p>
            <a:r>
              <a:t>- Demostrar al equipo de TI biomédica que la integración es moderna y no invasiva.</a:t>
            </a:r>
          </a:p>
          <a:p>
            <a:r>
              <a:t>- Mediante SMART on FHIR, PK-Bayes puede embeberse como una pestaña interactiva dentro de Epic o Cerner.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13 (PROGRAMA PILOTO 60 DÍAS):</a:t>
            </a:r>
          </a:p>
          <a:p>
            <a:r>
              <a:t>- Ofrecer al hospital iniciar sin riesgo un piloto de 60 días en la Unidad de Paciente Crítico.</a:t>
            </a:r>
          </a:p>
          <a:p>
            <a:r>
              <a:t>- El piloto permite a la jefatura de farmacia comprobar los datos con sus propios pacientes antes de comprometer presupuesto institucional.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NOTAS DE ORADOR - DIAPOSITIVA 14 (CIERRE Y LLAMADO A LA ACCIÓN):</a:t>
            </a:r>
          </a:p>
          <a:p>
            <a:r>
              <a:t>- Agradecer el tiempo del comité y abrir el turno de preguntas y discusión técnica.</a:t>
            </a:r>
          </a:p>
          <a:p>
            <a:r>
              <a:t>- Reiterar la invitación al Piloto Clínico de 60 días en UCI.</a:t>
            </a:r>
          </a:p>
          <a:p>
            <a:r>
              <a:t>- Dejar disponibles los datos de contacto y la estación interactiva web para que los asistentes prueben un caso clínico.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731520"/>
            <a:ext cx="10728655" cy="53035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88720"/>
            <a:ext cx="1280160" cy="12801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743200" y="1280160"/>
            <a:ext cx="4389120" cy="329184"/>
          </a:xfrm>
          <a:prstGeom prst="roundRect">
            <a:avLst/>
          </a:prstGeom>
          <a:solidFill>
            <a:srgbClr val="E0F2FE"/>
          </a:solidFill>
          <a:ln>
            <a:solidFill>
              <a:srgbClr val="BAE6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CDSS v3.2 · SISTEMA CLÍNICO DE APOYO A LA DECISIÓN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1737360"/>
            <a:ext cx="8229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F172A"/>
                </a:solidFill>
              </a:defRPr>
            </a:pPr>
            <a:r>
              <a:t>PK-Bayes</a:t>
            </a:r>
          </a:p>
          <a:p>
            <a:pPr>
              <a:defRPr sz="1700" b="1">
                <a:solidFill>
                  <a:srgbClr val="0284C7"/>
                </a:solidFill>
              </a:defRPr>
            </a:pPr>
            <a:r>
              <a:t>Farmacocinética Bayesiana Individualizada en Pacientes Críticos</a:t>
            </a:r>
          </a:p>
          <a:p>
            <a:pPr>
              <a:defRPr sz="1100">
                <a:solidFill>
                  <a:srgbClr val="475569"/>
                </a:solidFill>
              </a:defRPr>
            </a:pPr>
            <a:r>
              <a:t>Optimización posológica de precisión en UCI basada en modelos poblacionales (PopPK), inferencia MAP en tiempo real y monitorización terapéutica avanzada (TDM).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3291840"/>
            <a:ext cx="32918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0284C7"/>
                </a:solidFill>
              </a:defRPr>
            </a:pPr>
            <a:r>
              <a:t>RIGOR CIENTÍFICO MAP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• Modelos farmacocinéticos bicompartimentales</a:t>
            </a:r>
            <a:br/>
            <a:r>
              <a:t>• Inferencia Bayesiana MAP en &lt; 25 milisegundos</a:t>
            </a:r>
            <a:br/>
            <a:r>
              <a:t>• Integración covariables dinámicas (eGFR, ARC, TCRR)</a:t>
            </a:r>
            <a:br/>
            <a:r>
              <a:t>• Reducción de incertidumbre a priori en 64%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61872" y="3401568"/>
            <a:ext cx="54864" cy="206654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663440" y="3291840"/>
            <a:ext cx="32918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059669"/>
                </a:solidFill>
              </a:defRPr>
            </a:pPr>
            <a:r>
              <a:t>SEGURIDAD Y PROA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• -50% Incidencia de Lesión Renal Aguda (LRA)</a:t>
            </a:r>
            <a:br/>
            <a:r>
              <a:t>• &gt; 92% Pacientes en diana terapéutica a las 24h</a:t>
            </a:r>
            <a:br/>
            <a:r>
              <a:t>• Preservación antimicrobiana según guías PROA</a:t>
            </a:r>
            <a:br/>
            <a:r>
              <a:t>• Monitoreo continuo de ventanas terapéuticas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36592" y="3401568"/>
            <a:ext cx="54864" cy="206654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138160" y="3291840"/>
            <a:ext cx="329184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7C3AED"/>
                </a:solidFill>
              </a:defRPr>
            </a:pPr>
            <a:r>
              <a:t>INTEGRABILIDAD EHR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• Estándar HL7 FHIR R4/R5 bidireccional</a:t>
            </a:r>
            <a:br/>
            <a:r>
              <a:t>• Anonimización estricta por diseño (Zero-PHI)</a:t>
            </a:r>
            <a:br/>
            <a:r>
              <a:t>• Conexión directa a sistemas LIS/HIS hospitalarios</a:t>
            </a:r>
            <a:br/>
            <a:r>
              <a:t>• Despliegue On-Premise o Nube Privada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11312" y="3401568"/>
            <a:ext cx="54864" cy="206654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01 /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PROBLEMA ASISTENCIAL EN UCI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El Riesgo de la Dosis Estándar en Pacientes Críticos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Fisiopatología hiperdinámica: las guías de dosificación de ficha técnica fallan sistemáticamente en el paciente en estado crítico.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4389120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FE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64592"/>
          <a:lstStyle/>
          <a:p>
            <a:pPr algn="ctr">
              <a:defRPr b="1" sz="1300">
                <a:solidFill>
                  <a:srgbClr val="DC2626"/>
                </a:solidFill>
              </a:defRPr>
            </a:pPr>
            <a:r>
              <a:t>42% SUBDOSIFICACIÓN INICIAL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Pacientes sépticos no alcanzan AUC/CIM diana en las primeras 48h críticas, elevando la tasa de fracaso terapéutico.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892808"/>
            <a:ext cx="54864" cy="1152144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3291840"/>
            <a:ext cx="4389120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FED7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64592"/>
          <a:lstStyle/>
          <a:p>
            <a:pPr algn="ctr">
              <a:defRPr b="1" sz="1300">
                <a:solidFill>
                  <a:srgbClr val="D97706"/>
                </a:solidFill>
              </a:defRPr>
            </a:pPr>
            <a:r>
              <a:t>28% TOXICIDAD Y NEFROTOXICIDAD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Acumulación desapercibida en pacientes con fallo renal agudo o TCRR. La lesión renal aguda eleva drásticamente la estancia hospitalaria.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" y="3401568"/>
            <a:ext cx="54864" cy="115214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4800600"/>
            <a:ext cx="4389120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DDD6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64592"/>
          <a:lstStyle/>
          <a:p>
            <a:pPr algn="ctr">
              <a:defRPr b="1" sz="1300">
                <a:solidFill>
                  <a:srgbClr val="7C3AED"/>
                </a:solidFill>
              </a:defRPr>
            </a:pPr>
            <a:r>
              <a:t>65% ACLARAMIENTO AUMENTADO (ARC)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ClCr &gt; 130 mL/min en sepsis, politrauma y grandes quemados. La depuración acelerada causa niveles plasmáticos indetectables con dosis habituales.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4910328"/>
            <a:ext cx="54864" cy="115214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FUNDAMENTO MATEMÁTICO &amp; FARMACOMETRÍA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El Motor Bayesiano MAP (Maximum A Posteriori)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Combinación equilibrada de la distribución poblacional a priori con los datos clínicos y concentraciones plasmáticas medidas.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1728216"/>
            <a:ext cx="5596128" cy="4498848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bayesian_prior_posteri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83080"/>
            <a:ext cx="548640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227064"/>
            <a:ext cx="54864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Figura 2: Contracción Bayesiana de la incertidumbre: Prior Poblacional vs Verosimilitud TDM vs Posterior MAP.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783080"/>
            <a:ext cx="5059375" cy="12801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0284C7"/>
                </a:solidFill>
              </a:defRPr>
            </a:pPr>
            <a:r>
              <a:t>1. MODELO POBLACIONAL (PRIOR P(θ))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Informa sobre los parámetros típicos (CL, Vd) y la variabilidad interindividual (Omega) según edad, peso y función renal del paciente.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73952" y="1892808"/>
            <a:ext cx="54864" cy="106070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0" y="3200400"/>
            <a:ext cx="5059375" cy="128016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D97706"/>
                </a:solidFill>
              </a:defRPr>
            </a:pPr>
            <a:r>
              <a:t>2. CONCENTRACIONES MEDIDAS (VEROSIMILITUD L(Y|θ))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Niveles en sangre (TDM valle o pico) y error residual del ensayo analítico de laboratorio (Sigma). Incluso una sola muestra aporta alta precisión.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73952" y="3310128"/>
            <a:ext cx="54864" cy="106070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0" y="4617720"/>
            <a:ext cx="5059375" cy="155448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059669"/>
                </a:solidFill>
              </a:defRPr>
            </a:pPr>
            <a:r>
              <a:t>3. ESTIMACIÓN MAP INDIVIDUALIZADA (POSTERIOR P(θ|Y))</a:t>
            </a:r>
          </a:p>
          <a:p>
            <a:pPr>
              <a:defRPr sz="950">
                <a:solidFill>
                  <a:srgbClr val="475569"/>
                </a:solidFill>
              </a:defRPr>
            </a:pPr>
            <a:r>
              <a:t>Minimización de la función objetivo ponderada en tiempo real (&lt;25 ms). Parámetros farmacocinéticos únicos para el paciente específico con -64% de incertidumbre.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73952" y="4727448"/>
            <a:ext cx="54864" cy="133502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FISIOLOGÍA RENAL DINÁMICA EN PACIENTE CRÍTICO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Estratificación de Aclaramiento Renal y Terapias Extracorpóreas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Gestión integral desde el Aclaramiento Renal Aumentado (ARC &gt; 130 mL/min) hasta la Terapia de Reemplazo Renal Continua (TCRR).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1728216"/>
            <a:ext cx="5413248" cy="4498848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renal_arc_spectr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83080"/>
            <a:ext cx="530352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227064"/>
            <a:ext cx="530352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Figura 3: Espectro dinámico de función renal en UCI y zonas de riesgo farmacológico identificadas.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CATÁLOGO TERAPÉUTICO ESPECIALIZADO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Farmacopea y Modelos Poblacionales Validados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Algoritmos calibrados específicamente para antimicrobianos críticos y fármacos de estrecho margen terapéutico.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1050">
                <a:solidFill>
                  <a:srgbClr val="0284C7"/>
                </a:solidFill>
              </a:defRPr>
            </a:pPr>
            <a:r>
              <a:t>VANCOMICINA (GLICOPÉPTIDO)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• Diana: AUC24/CIM 400 - 600 mg·h/L</a:t>
            </a:r>
            <a:br/>
            <a:r>
              <a:t>• Modelo 2-compartimentos (Thomson / Goti / Colin)</a:t>
            </a:r>
            <a:br/>
            <a:r>
              <a:t>• Transición desde monitorización de sólo valle</a:t>
            </a:r>
            <a:br/>
            <a:r>
              <a:t>• Monitorización en perfusión continua o intermitente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892808"/>
            <a:ext cx="54864" cy="183794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7680" y="1783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1050">
                <a:solidFill>
                  <a:srgbClr val="059669"/>
                </a:solidFill>
              </a:defRPr>
            </a:pPr>
            <a:r>
              <a:t>AMINOGLUCÓSIDOS (AMIKACINA / GENTA)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• Diana: Cmax/CIM &gt;= 8 - 10 (Pico optimizado)</a:t>
            </a:r>
            <a:br/>
            <a:r>
              <a:t>• Dosificación de dosis única diaria (ODA)</a:t>
            </a:r>
            <a:br/>
            <a:r>
              <a:t>• Minimización de acumulación cortical renal (Cvalle &lt; 1 µg/mL)</a:t>
            </a:r>
            <a:br/>
            <a:r>
              <a:t>• Modelos bicompartimentales con corrección por obesidad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892808"/>
            <a:ext cx="54864" cy="183794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4069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1050">
                <a:solidFill>
                  <a:srgbClr val="7C3AED"/>
                </a:solidFill>
              </a:defRPr>
            </a:pPr>
            <a:r>
              <a:t>BETALACTÁMICOS (MEROPENEM / PIP-TAZO)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• Diana: %fT &gt; 1-4x CIM &gt;= 100% en neutropenia</a:t>
            </a:r>
            <a:br/>
            <a:r>
              <a:t>• Optimización de perfusiones extendidas y continuas</a:t>
            </a:r>
            <a:br/>
            <a:r>
              <a:t>• Ajuste dinámico ante Aclaramiento Aumentado (ARC)</a:t>
            </a:r>
            <a:br/>
            <a:r>
              <a:t>• Modelos poblacionales validados en UCI quirúrgica y médica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4178808"/>
            <a:ext cx="54864" cy="183794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0" y="4069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1050">
                <a:solidFill>
                  <a:srgbClr val="D97706"/>
                </a:solidFill>
              </a:defRPr>
            </a:pPr>
            <a:r>
              <a:t>FENITOÍNA (CINÉTICA MICHAELIS-MENTEN)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• Cinética saturable no lineal de eliminación (Vmax, Km)</a:t>
            </a:r>
            <a:br/>
            <a:r>
              <a:t>• Corrección de Sheiner-Tozer por hipoalbuminemia</a:t>
            </a:r>
            <a:br/>
            <a:r>
              <a:t>• Ajuste simultáneo por uremia y falla renal</a:t>
            </a:r>
            <a:br/>
            <a:r>
              <a:t>• Prevención de saltos exponenciales a toxicidad neurológica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4178808"/>
            <a:ext cx="54864" cy="183794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USABILIDAD &amp; FACTORES HUMANOS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Flujo Clínico en 4 Pasos: De la Muestra a la Dosis Óptima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Diseñado para una adopción inmediata en la cabecera del paciente crítico sin sobrecarga cognitiva ni curva de aprendizaje extensa.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2542032" cy="146304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09728"/>
          <a:lstStyle/>
          <a:p>
            <a:pPr algn="ctr">
              <a:defRPr b="1" sz="950">
                <a:solidFill>
                  <a:srgbClr val="0284C7"/>
                </a:solidFill>
              </a:defRPr>
            </a:pPr>
            <a:r>
              <a:t>PASO 01 · DATOS CLÍNICOS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Edad, peso, creatinina sérica dinámica, balance de fluidos y soporte TCRR.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892808"/>
            <a:ext cx="54864" cy="124358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456432" y="1783080"/>
            <a:ext cx="2542032" cy="146304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09728"/>
          <a:lstStyle/>
          <a:p>
            <a:pPr algn="ctr">
              <a:defRPr b="1" sz="950">
                <a:solidFill>
                  <a:srgbClr val="2563EB"/>
                </a:solidFill>
              </a:defRPr>
            </a:pPr>
            <a:r>
              <a:t>PASO 02 · HISTORIAL DE DOSIS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Registro horario de perfusiones, dosis de carga e intervalos administrados.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9584" y="1892808"/>
            <a:ext cx="54864" cy="1243584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181344" y="1783080"/>
            <a:ext cx="2542032" cy="146304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09728"/>
          <a:lstStyle/>
          <a:p>
            <a:pPr algn="ctr">
              <a:defRPr b="1" sz="950">
                <a:solidFill>
                  <a:srgbClr val="D97706"/>
                </a:solidFill>
              </a:defRPr>
            </a:pPr>
            <a:r>
              <a:t>PASO 03 · NIVEL TDM (LAB)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Concentración plasmática medida, hora de extracción y error del ensayo.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54496" y="1892808"/>
            <a:ext cx="54864" cy="124358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06256" y="1783080"/>
            <a:ext cx="2542032" cy="146304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09728"/>
          <a:lstStyle/>
          <a:p>
            <a:pPr algn="ctr">
              <a:defRPr b="1" sz="950">
                <a:solidFill>
                  <a:srgbClr val="059669"/>
                </a:solidFill>
              </a:defRPr>
            </a:pPr>
            <a:r>
              <a:t>PASO 04 · REPORTE &amp; RECOMENDACIÓN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Inferencia MAP instantánea, AUC estimada y sugerencia posológica para EHR.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79408" y="1892808"/>
            <a:ext cx="54864" cy="124358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COCKPIT DE TELEMETRÍA CLÍNICA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Curvas Farmacocinéticas Interactivas y Ventana Terapéutica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Visualización continua de concentración plasmática en función del tiempo C(t) con intervalos de credibilidad del 95%.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1728216"/>
            <a:ext cx="5596128" cy="4498848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pk_curve_therapeutic_targ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83080"/>
            <a:ext cx="548640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227064"/>
            <a:ext cx="54864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Figura 7: Curva C(t) individualizada: ventana verde (diana), línea roja (toxicidad) y puntos TDM medidos.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SIMULACIÓN POSOLÓGICA PREDICTIVA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Comparación Simulada de Regímenes Alternativos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Evaluación 'what-if' en tiempo real: explore múltiples dosis e intervalos antes de administrar el fármaco.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783080"/>
            <a:ext cx="5059375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0284C7"/>
                </a:solidFill>
              </a:defRPr>
            </a:pPr>
            <a:r>
              <a:t>COMPARACIÓN DE REGÍMENES EVALUADOS</a:t>
            </a:r>
          </a:p>
          <a:p>
            <a:br/>
            <a:pPr>
              <a:defRPr b="1" sz="950">
                <a:solidFill>
                  <a:srgbClr val="DC2626"/>
                </a:solidFill>
              </a:defRPr>
            </a:pPr>
            <a:r>
              <a:t>Régimen A (Estándar Hospitalario)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Posología: 1000 mg cada 12 horas (Perfusión 1h)</a:t>
            </a:r>
            <a:br/>
            <a:r>
              <a:t>• Exposición: AUC24: 340 mg·h/L (Subterapéutico - 42% fallo)</a:t>
            </a:r>
            <a:br/>
            <a:r>
              <a:t>• Parámetros: Cvalle: 11.2 µg/mL  ·  Riesgo toxicidad: &lt; 3%</a:t>
            </a:r>
          </a:p>
          <a:p>
            <a:br/>
            <a:pPr>
              <a:defRPr b="1" sz="950">
                <a:solidFill>
                  <a:srgbClr val="D97706"/>
                </a:solidFill>
              </a:defRPr>
            </a:pPr>
            <a:r>
              <a:t>Régimen B (Ajuste Empírico)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Posología: 1500 mg cada 12 horas (Perfusión 1.5h)</a:t>
            </a:r>
            <a:br/>
            <a:r>
              <a:t>• Exposición: AUC24: 670 mg·h/L (Supraterapéutico - Alto riesgo)</a:t>
            </a:r>
            <a:br/>
            <a:r>
              <a:t>• Parámetros: Cvalle: 24.5 µg/mL  ·  Riesgo nefrotoxicidad: 38%</a:t>
            </a:r>
          </a:p>
          <a:p>
            <a:br/>
            <a:pPr>
              <a:defRPr b="1" sz="950">
                <a:solidFill>
                  <a:srgbClr val="059669"/>
                </a:solidFill>
              </a:defRPr>
            </a:pPr>
            <a:r>
              <a:t>Régimen C (Optimizado PK-Bayes)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Posología: 1250 mg cada 8 horas (Perfusión 2h extendida)</a:t>
            </a:r>
            <a:br/>
            <a:r>
              <a:t>• Exposición: AUC24: 512 mg·h/L (EN META TERAPÉUTICA 400-600)</a:t>
            </a:r>
            <a:br/>
            <a:r>
              <a:t>• Parámetros: Cvalle: 17.1 µg/mL  ·  PTA objetivo: 96%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SEGURIDAD DEL PACIENTE &amp; CALIDAD ASISTENCIAL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Evidencia Clínica de Impacto en Resultados Sanitarios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Reducción estadísticamente significativa de nefrotoxicidad y aceleración drástica en la consecución de niveles eficaces.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1728216"/>
            <a:ext cx="5596128" cy="4498848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linical_evidence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83080"/>
            <a:ext cx="548640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227064"/>
            <a:ext cx="54864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Figura 10: Comparación clínica: Monitorización tradicional de valle vs Dosificación guiada por PK-Bayes.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783080"/>
            <a:ext cx="505937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BBF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50">
                <a:solidFill>
                  <a:srgbClr val="059669"/>
                </a:solidFill>
              </a:defRPr>
            </a:pPr>
            <a:r>
              <a:t>-50% INCIDENCIA DE NEFROTOXICIDAD (LRA)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La optimización del AUC24 evita la exposición innecesaria a concentraciones acumulativas tóxicas, preservando la función renal del paciente crítico.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73952" y="1892808"/>
            <a:ext cx="54864" cy="115214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00800" y="3291840"/>
            <a:ext cx="505937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BAE6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50">
                <a:solidFill>
                  <a:srgbClr val="0284C7"/>
                </a:solidFill>
              </a:defRPr>
            </a:pPr>
            <a:r>
              <a:t>&gt; 92% PACIENTES EN META A LAS 24 HORAS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Frente a menos del 46% con protocolos empíricos. Alcanzar la diana terapéutica precozmente es el factor determinante en supervivencia séptica.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73952" y="3401568"/>
            <a:ext cx="54864" cy="115214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0" y="4800600"/>
            <a:ext cx="505937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DDD6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50">
                <a:solidFill>
                  <a:srgbClr val="7C3AED"/>
                </a:solidFill>
              </a:defRPr>
            </a:pPr>
            <a:r>
              <a:t>-1.8 DÍAS DE ESTANCIA HOSPITALARIA EN UCI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Disminución directa de complicaciones iatrogénicas, días de ventilación mecánica y necesidad de técnicas dialíticas de rescate.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73952" y="4910328"/>
            <a:ext cx="54864" cy="115214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FARMACOECONOMÍA &amp; GESTIÓN SANITARIA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Retorno de Inversión Hospitalaria y Eficiencia de Recursos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Cada episodio de Lesión Renal Aguda evitado genera un ahorro directo medible para la institución sanitaria.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3291840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228600"/>
          <a:lstStyle/>
          <a:p>
            <a:pPr algn="ctr">
              <a:defRPr b="1" sz="2000">
                <a:solidFill>
                  <a:srgbClr val="059669"/>
                </a:solidFill>
              </a:defRPr>
            </a:pPr>
            <a:r>
              <a:t>$8,000 - $14,000 USD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AHORRO POR LRA EVITADA</a:t>
            </a:r>
          </a:p>
          <a:p>
            <a:br/>
            <a:pPr>
              <a:defRPr sz="950">
                <a:solidFill>
                  <a:srgbClr val="475569"/>
                </a:solidFill>
              </a:defRPr>
            </a:pPr>
            <a:r>
              <a:t>• Menor requerimiento de hemodiálisis aguda de soporte en UCI</a:t>
            </a:r>
            <a:br/>
            <a:r>
              <a:t>• Ahorro en filtros, fluidos dializados y catéteres venosos centrales</a:t>
            </a:r>
            <a:br/>
            <a:r>
              <a:t>• Retorno de inversión del software amortizado en menos de 90 días con 10 pacientes protegidos.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892808"/>
            <a:ext cx="54864" cy="416966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7680" y="1783080"/>
            <a:ext cx="3291840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228600"/>
          <a:lstStyle/>
          <a:p>
            <a:pPr algn="ctr">
              <a:defRPr b="1" sz="2000">
                <a:solidFill>
                  <a:srgbClr val="0284C7"/>
                </a:solidFill>
              </a:defRPr>
            </a:pPr>
            <a:r>
              <a:t>-40% EXTRACCIONES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OPTIMIZACIÓN DE LABORATORIO TDM</a:t>
            </a:r>
          </a:p>
          <a:p>
            <a:br/>
            <a:pPr>
              <a:defRPr sz="950">
                <a:solidFill>
                  <a:srgbClr val="475569"/>
                </a:solidFill>
              </a:defRPr>
            </a:pPr>
            <a:r>
              <a:t>• La inferencia bayesiana no exige esperar al valle estricto ni extraer pares pico-valle innecesarios</a:t>
            </a:r>
            <a:br/>
            <a:r>
              <a:t>• Muestras tomadas en horarios convenientes para enfermería</a:t>
            </a:r>
            <a:br/>
            <a:r>
              <a:t>• Ahorro directo en reactivos de laboratorio e inmunométricos.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892808"/>
            <a:ext cx="54864" cy="416966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63840" y="1783080"/>
            <a:ext cx="3596335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228600"/>
          <a:lstStyle/>
          <a:p>
            <a:pPr algn="ctr">
              <a:defRPr b="1" sz="2000">
                <a:solidFill>
                  <a:srgbClr val="7C3AED"/>
                </a:solidFill>
              </a:defRPr>
            </a:pPr>
            <a:r>
              <a:t>CUMPLIMIENTO PROA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PROGRAMAS DE OPTIMIZACIÓN</a:t>
            </a:r>
          </a:p>
          <a:p>
            <a:br/>
            <a:pPr>
              <a:defRPr sz="950">
                <a:solidFill>
                  <a:srgbClr val="475569"/>
                </a:solidFill>
              </a:defRPr>
            </a:pPr>
            <a:r>
              <a:t>• Cumplimiento con auditorías del Ministerio de Salud y OMS</a:t>
            </a:r>
            <a:br/>
            <a:r>
              <a:t>• Prevención de inducción de resistencia antimicrobiana por concentraciones subinhibitorias prolongadas</a:t>
            </a:r>
            <a:br/>
            <a:r>
              <a:t>• Trazabilidad total de cada ajuste posológico institucional.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36992" y="1892808"/>
            <a:ext cx="54864" cy="416966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CIBERSEGURIDAD &amp; CUMPLIMIENTO NORMATIVO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Anonimización por Diseño y Arquitectura Zero-PHI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Garantía absoluta de privacidad clínica: los datos identificables del paciente nunca salen de la infraestructura del hospital.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783080"/>
            <a:ext cx="524225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0284C7"/>
                </a:solidFill>
              </a:defRPr>
            </a:pPr>
            <a:r>
              <a:t>ANONIMIZACIÓN EN EL NAVEGADOR (ZERO-PHI)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Nombre, RUT/DNI y número de historia clínica nunca se transmiten ni persisten externamente. El motor matemático opera exclusivamente con vectores fisiológicos anónimos.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91072" y="1892808"/>
            <a:ext cx="54864" cy="115214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3291840"/>
            <a:ext cx="524225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059669"/>
                </a:solidFill>
              </a:defRPr>
            </a:pPr>
            <a:r>
              <a:t>CUMPLIMIENTO HIPAA &amp; REGLAMENTO GDPR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Alineación estricta con normativas internacionales de protección de datos de salud y regulaciones de ciberseguridad sanitaria. Cifrado TLS 1.3 en tránsito y AES-256 en reposo.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91072" y="3401568"/>
            <a:ext cx="54864" cy="115214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17920" y="4800600"/>
            <a:ext cx="5242255" cy="13716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37160"/>
          <a:lstStyle/>
          <a:p>
            <a:pPr algn="ctr">
              <a:defRPr b="1" sz="1100">
                <a:solidFill>
                  <a:srgbClr val="7C3AED"/>
                </a:solidFill>
              </a:defRPr>
            </a:pPr>
            <a:r>
              <a:t>CONTROL DE ACCESO BASADO EN ROLES (RBAC)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Permisos segregados para Farmacéuticos Clínicos, Médicos Prescriptores, Residentes y Auditores PROA con registro inmutable de auditoría institucional.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91072" y="4910328"/>
            <a:ext cx="54864" cy="115214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INFRAESTRUCTURA &amp; CONECTIVIDAD HOSPITALARIA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Interoperabilidad Nativa HL7 FHIR R4/R5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Integración fluida con los principales sistemas de historia clínica electrónica (EHR) y laboratorio (LIS).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5303520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0284C7"/>
                </a:solidFill>
              </a:defRPr>
            </a:pPr>
            <a:r>
              <a:t>TOPOLOGÍA DE INTEGRACIÓN HOSPITALARIA</a:t>
            </a:r>
          </a:p>
          <a:p>
            <a:br/>
            <a:pPr>
              <a:defRPr b="1" sz="950">
                <a:solidFill>
                  <a:srgbClr val="0F172A"/>
                </a:solidFill>
              </a:defRPr>
            </a:pPr>
            <a:r>
              <a:t>Sistemas EHR / HIS Hospitalarios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Tecnologías: Epic Systems · Cerner Millennium · SAP Health · Philips Tasy</a:t>
            </a:r>
            <a:br/>
            <a:r>
              <a:t>• Función: Emite demografía anónima y órdenes de prescripción</a:t>
            </a:r>
          </a:p>
          <a:p>
            <a:br/>
            <a:pPr>
              <a:defRPr b="1" sz="950">
                <a:solidFill>
                  <a:srgbClr val="0F172A"/>
                </a:solidFill>
              </a:defRPr>
            </a:pPr>
            <a:r>
              <a:t>Sistemas de Laboratorio (LIS)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Tecnologías: Roche Cobas · Abbott Alinity · Sysmex · Siemens Atellica</a:t>
            </a:r>
            <a:br/>
            <a:r>
              <a:t>• Función: Publica resultados de niveles plasmáticos TDM y creatininas</a:t>
            </a:r>
          </a:p>
          <a:p>
            <a:br/>
            <a:pPr>
              <a:defRPr b="1" sz="950">
                <a:solidFill>
                  <a:srgbClr val="0F172A"/>
                </a:solidFill>
              </a:defRPr>
            </a:pPr>
            <a:r>
              <a:t>Capa de Interoperabilidad FHIR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Tecnologías: HL7 FHIR R4 API Gateway · SMART on FHIR Apps</a:t>
            </a:r>
            <a:br/>
            <a:r>
              <a:t>• Función: Mapeo estandarizado de recursos Observation y MedicationAdministration</a:t>
            </a:r>
          </a:p>
          <a:p>
            <a:br/>
            <a:pPr>
              <a:defRPr b="1" sz="950">
                <a:solidFill>
                  <a:srgbClr val="0F172A"/>
                </a:solidFill>
              </a:defRPr>
            </a:pPr>
            <a:r>
              <a:t>Motor Clínico PK-Bayes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Tecnologías: Inferencia Bayesiana MAP · Microservicios Docker / K8s</a:t>
            </a:r>
            <a:br/>
            <a:r>
              <a:t>• Función: Genera recomendación posológica firmada para el EHR institucional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783080"/>
            <a:ext cx="5242255" cy="43891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tIns="182880"/>
          <a:lstStyle/>
          <a:p>
            <a:pPr algn="ctr">
              <a:defRPr b="1" sz="1100">
                <a:solidFill>
                  <a:srgbClr val="059669"/>
                </a:solidFill>
              </a:defRPr>
            </a:pPr>
            <a:r>
              <a:t>RECURSO FHIR: DOSIS RECOMENDADA</a:t>
            </a:r>
          </a:p>
          <a:p>
            <a:pPr>
              <a:defRPr sz="800">
                <a:solidFill>
                  <a:srgbClr val="0284C7"/>
                </a:solidFill>
                <a:latin typeface="Courier New"/>
              </a:defRPr>
            </a:pPr>
            <a:r>
              <a:t>{</a:t>
            </a:r>
            <a:br/>
            <a:r>
              <a:t>  "resourceType": "MedicationRequest",</a:t>
            </a:r>
            <a:br/>
            <a:r>
              <a:t>  "id": "pk-bayes-rec-202610-4491",</a:t>
            </a:r>
            <a:br/>
            <a:r>
              <a:t>  "status": "draft",</a:t>
            </a:r>
            <a:br/>
            <a:r>
              <a:t>  "intent": "proposal",</a:t>
            </a:r>
            <a:br/>
            <a:r>
              <a:t>  "medicationCodeableConcept": {</a:t>
            </a:r>
            <a:br/>
            <a:r>
              <a:t>    "coding": [{"system": "RxNorm", "code": "11124", "display": "Vancomycin"}]</a:t>
            </a:r>
            <a:br/>
            <a:r>
              <a:t>  },</a:t>
            </a:r>
            <a:br/>
            <a:r>
              <a:t>  "dosageInstruction": [{</a:t>
            </a:r>
            <a:br/>
            <a:r>
              <a:t>    "timing": {"repeat": {"frequency": 1, "period": 8, "periodUnit": "h"}},</a:t>
            </a:r>
            <a:br/>
            <a:r>
              <a:t>    "doseAndRate": [{"doseQuantity": {"value": 1250, "unit": "mg"}}]</a:t>
            </a:r>
            <a:br/>
            <a:r>
              <a:t>  }],</a:t>
            </a:r>
            <a:br/>
            <a:r>
              <a:t>  "note": [{"text": "Predicción AUC24: 512 mg·h/L. Aclaramiento MAP: 4.2 L/h."}]</a:t>
            </a:r>
            <a:br/>
            <a:r>
              <a:t>}</a:t>
            </a:r>
          </a:p>
          <a:p>
            <a:br/>
            <a:pPr>
              <a:defRPr b="1" sz="1000">
                <a:solidFill>
                  <a:srgbClr val="0F172A"/>
                </a:solidFill>
              </a:defRPr>
            </a:pPr>
            <a:r>
              <a:t>MODALIDADES DE DESPLIEGUE: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On-Premise: Contenedores Docker en DMZ hospitalaria privada.</a:t>
            </a:r>
            <a:br/>
            <a:r>
              <a:t>• Cloud Privada: Entorno dedicado certificado HIPAA con VPN Site-to-Site.</a:t>
            </a:r>
            <a:br/>
            <a:r>
              <a:t>• Web App Standalone: Operativa inmediata sin requerir integración inicial.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84048"/>
            <a:ext cx="68580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0284C7"/>
                </a:solidFill>
              </a:defRPr>
            </a:pPr>
            <a:r>
              <a:t>ADOPCIÓN HOSPITALARIA &amp; IMPLEMENTACIÓN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76656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0F172A"/>
                </a:solidFill>
              </a:defRPr>
            </a:pPr>
            <a:r>
              <a:t>Programa Piloto Clínico de 60 Días en UCI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43584"/>
            <a:ext cx="1069848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>
                <a:solidFill>
                  <a:srgbClr val="475569"/>
                </a:solidFill>
              </a:defRPr>
            </a:pPr>
            <a:r>
              <a:t>Metodología estructurada de validación asistencial sin coste inicial para el servicio de salud.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83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950">
                <a:solidFill>
                  <a:srgbClr val="0284C7"/>
                </a:solidFill>
              </a:defRPr>
            </a:pPr>
            <a:r>
              <a:t>FASE 1 (DÍAS 1 - 15)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PARAMETRIZACIÓN &amp; MODELOS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Selección de modelos poblacionales institucionales (PopPK)</a:t>
            </a:r>
            <a:br/>
            <a:r>
              <a:t>• Configuración de rangos diana de la comisión de farmacia</a:t>
            </a:r>
            <a:br/>
            <a:r>
              <a:t>• Configuración de roles de usuarios y protocolo de anonimización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1892808"/>
            <a:ext cx="54864" cy="183794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7680" y="178308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950">
                <a:solidFill>
                  <a:srgbClr val="2563EB"/>
                </a:solidFill>
              </a:defRPr>
            </a:pPr>
            <a:r>
              <a:t>FASE 2 (DÍAS 16 - 30)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CAPACITACIÓN DEL EQUIPO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Talleres prácticos para Farmacéuticos Clínicos de UCI</a:t>
            </a:r>
            <a:br/>
            <a:r>
              <a:t>• Sesiones de alineación con Intensivistas e Infectólogos</a:t>
            </a:r>
            <a:br/>
            <a:r>
              <a:t>• Análisis conjunto de casos clínicos reales históricos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892808"/>
            <a:ext cx="54864" cy="1837944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397764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950">
                <a:solidFill>
                  <a:srgbClr val="D97706"/>
                </a:solidFill>
              </a:defRPr>
            </a:pPr>
            <a:r>
              <a:t>FASE 3 (DÍAS 31 - 45)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MONITORIZACIÓN PARALELA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Cálculo paralelo: dosificación convencional vs PK-Bayes</a:t>
            </a:r>
            <a:br/>
            <a:r>
              <a:t>• Registro ciego de discrepancias y tiempos de respuesta</a:t>
            </a:r>
            <a:br/>
            <a:r>
              <a:t>• Evaluación de concordancia clínica y aceptación por el equipo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4087368"/>
            <a:ext cx="54864" cy="183794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0" y="3977640"/>
            <a:ext cx="3383280" cy="205740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tIns="137160"/>
          <a:lstStyle/>
          <a:p>
            <a:pPr algn="ctr">
              <a:defRPr b="1" sz="950">
                <a:solidFill>
                  <a:srgbClr val="059669"/>
                </a:solidFill>
              </a:defRPr>
            </a:pPr>
            <a:r>
              <a:t>FASE 4 (DÍAS 46 - 60)</a:t>
            </a:r>
          </a:p>
          <a:p>
            <a:pPr>
              <a:defRPr b="1" sz="1050">
                <a:solidFill>
                  <a:srgbClr val="0F172A"/>
                </a:solidFill>
              </a:defRPr>
            </a:pPr>
            <a:r>
              <a:t>AUDITORÍA &amp; ESCALAMIENTO</a:t>
            </a:r>
          </a:p>
          <a:p>
            <a:pPr>
              <a:defRPr sz="850">
                <a:solidFill>
                  <a:srgbClr val="475569"/>
                </a:solidFill>
              </a:defRPr>
            </a:pPr>
            <a:r>
              <a:t>• Auditoría de resultados: % de pacientes en diana y LRA evitada</a:t>
            </a:r>
            <a:br/>
            <a:r>
              <a:t>• Informe farmacoeconómico de ahorro institucional proyectado</a:t>
            </a:r>
            <a:br/>
            <a:r>
              <a:t>• Presentación a Dirección Médica para adopción definitiva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4087368"/>
            <a:ext cx="54864" cy="1837944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731520"/>
            <a:ext cx="10728655" cy="5303520"/>
          </a:xfrm>
          <a:prstGeom prst="round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310" y="1097280"/>
            <a:ext cx="1280160" cy="1280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2468880"/>
            <a:ext cx="9448495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0F172A"/>
                </a:solidFill>
              </a:defRPr>
            </a:pPr>
            <a:r>
              <a:t>Iniciemos la Individualización Farmacocinética en su Hospital</a:t>
            </a:r>
          </a:p>
          <a:p>
            <a:pPr algn="ctr">
              <a:defRPr sz="1300">
                <a:solidFill>
                  <a:srgbClr val="0284C7"/>
                </a:solidFill>
              </a:defRPr>
            </a:pPr>
            <a:r>
              <a:t>PK-Bayes: Apoyo riguroso a la decisión clínica para mejorar la seguridad del paciente crítico y optimizar recursos hospitalarios.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71600" y="39319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tIns="137160"/>
          <a:lstStyle/>
          <a:p>
            <a:pPr algn="ctr">
              <a:defRPr b="1" sz="1050">
                <a:solidFill>
                  <a:srgbClr val="0284C7"/>
                </a:solidFill>
              </a:defRPr>
            </a:pPr>
            <a:r>
              <a:t>1. WORKSHOP TÉCNICO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Demostración interactiva con casos clínicos de su servicio de farmacia y UCI.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39319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tIns="137160"/>
          <a:lstStyle/>
          <a:p>
            <a:pPr algn="ctr">
              <a:defRPr b="1" sz="1050">
                <a:solidFill>
                  <a:srgbClr val="059669"/>
                </a:solidFill>
              </a:defRPr>
            </a:pPr>
            <a:r>
              <a:t>2. ACTIVACIÓN PILOTO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Acceso a plataforma sin coste durante 60 días para evaluación asistencial.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06640" y="3931920"/>
            <a:ext cx="2834640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tIns="137160"/>
          <a:lstStyle/>
          <a:p>
            <a:pPr algn="ctr">
              <a:defRPr b="1" sz="1050">
                <a:solidFill>
                  <a:srgbClr val="7C3AED"/>
                </a:solidFill>
              </a:defRPr>
            </a:pPr>
            <a:r>
              <a:t>3. SOPORTE CIENTÍFICO</a:t>
            </a:r>
          </a:p>
          <a:p>
            <a:pPr>
              <a:defRPr sz="900">
                <a:solidFill>
                  <a:srgbClr val="475569"/>
                </a:solidFill>
              </a:defRPr>
            </a:pPr>
            <a:r>
              <a:t>Acompañamiento especializado de farmacéuticos clínicos y modeladores PK/PD.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437376"/>
            <a:ext cx="10725912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PK-Bayes · CDSS v3.2 · Soporte a la Decisión Clínica Farmacocinética                       Confidencial · Uso Hospitalario Institucional                       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